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5" r:id="rId9"/>
    <p:sldId id="269" r:id="rId10"/>
    <p:sldId id="266" r:id="rId11"/>
    <p:sldId id="28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00070797133171"/>
          <c:y val="0.24007507619926288"/>
          <c:w val="0.48051800053324184"/>
          <c:h val="0.68726527366524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Лист1!$A$2:$A$11</c:f>
              <c:strCache>
                <c:ptCount val="9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Теология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154</c:v>
                </c:pt>
                <c:pt idx="1">
                  <c:v>154</c:v>
                </c:pt>
                <c:pt idx="2">
                  <c:v>141</c:v>
                </c:pt>
                <c:pt idx="3">
                  <c:v>179</c:v>
                </c:pt>
                <c:pt idx="4">
                  <c:v>149</c:v>
                </c:pt>
                <c:pt idx="5">
                  <c:v>200</c:v>
                </c:pt>
                <c:pt idx="6">
                  <c:v>198</c:v>
                </c:pt>
                <c:pt idx="7">
                  <c:v>173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9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Теология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160</c:v>
                </c:pt>
                <c:pt idx="1">
                  <c:v>185</c:v>
                </c:pt>
                <c:pt idx="2">
                  <c:v>154</c:v>
                </c:pt>
                <c:pt idx="3">
                  <c:v>173</c:v>
                </c:pt>
                <c:pt idx="4">
                  <c:v>161</c:v>
                </c:pt>
                <c:pt idx="5">
                  <c:v>205</c:v>
                </c:pt>
                <c:pt idx="6">
                  <c:v>203</c:v>
                </c:pt>
                <c:pt idx="7">
                  <c:v>184</c:v>
                </c:pt>
                <c:pt idx="8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151639488"/>
        <c:axId val="151639880"/>
      </c:barChart>
      <c:catAx>
        <c:axId val="151639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51639880"/>
        <c:crosses val="autoZero"/>
        <c:auto val="1"/>
        <c:lblAlgn val="ctr"/>
        <c:lblOffset val="100"/>
        <c:noMultiLvlLbl val="0"/>
      </c:catAx>
      <c:valAx>
        <c:axId val="151639880"/>
        <c:scaling>
          <c:orientation val="minMax"/>
          <c:max val="20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51639488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9.1399257354369073E-2"/>
          <c:y val="0.92570405824473623"/>
          <c:w val="0.19411971867645578"/>
          <c:h val="5.32083089801616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70196067452425"/>
          <c:y val="5.3707556621834587E-2"/>
          <c:w val="0.53990558246311493"/>
          <c:h val="0.893404045575718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Иностранные (английский/французский) языки </c:v>
                </c:pt>
                <c:pt idx="12">
                  <c:v>Дошкольное образование/Начальное образование</c:v>
                </c:pt>
                <c:pt idx="13">
                  <c:v>Начальное образование/Информатика</c:v>
                </c:pt>
                <c:pt idx="14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217</c:v>
                </c:pt>
                <c:pt idx="1">
                  <c:v>223</c:v>
                </c:pt>
                <c:pt idx="2">
                  <c:v>154</c:v>
                </c:pt>
                <c:pt idx="3">
                  <c:v>178</c:v>
                </c:pt>
                <c:pt idx="4">
                  <c:v>193</c:v>
                </c:pt>
                <c:pt idx="5">
                  <c:v>202</c:v>
                </c:pt>
                <c:pt idx="6">
                  <c:v>171</c:v>
                </c:pt>
                <c:pt idx="7">
                  <c:v>161</c:v>
                </c:pt>
                <c:pt idx="8">
                  <c:v>218</c:v>
                </c:pt>
                <c:pt idx="9">
                  <c:v>211</c:v>
                </c:pt>
                <c:pt idx="10">
                  <c:v>215</c:v>
                </c:pt>
                <c:pt idx="12">
                  <c:v>178</c:v>
                </c:pt>
                <c:pt idx="13">
                  <c:v>171</c:v>
                </c:pt>
                <c:pt idx="14">
                  <c:v>167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Лист1!$A$2:$A$16</c:f>
              <c:strCache>
                <c:ptCount val="15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Иностранные (английский/французский) языки </c:v>
                </c:pt>
                <c:pt idx="12">
                  <c:v>Дошкольное образование/Начальное образование</c:v>
                </c:pt>
                <c:pt idx="13">
                  <c:v>Начальное образование/Информатика</c:v>
                </c:pt>
                <c:pt idx="14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215</c:v>
                </c:pt>
                <c:pt idx="1">
                  <c:v>207</c:v>
                </c:pt>
                <c:pt idx="2">
                  <c:v>181</c:v>
                </c:pt>
                <c:pt idx="3">
                  <c:v>185</c:v>
                </c:pt>
                <c:pt idx="4">
                  <c:v>172</c:v>
                </c:pt>
                <c:pt idx="5">
                  <c:v>188</c:v>
                </c:pt>
                <c:pt idx="6">
                  <c:v>173</c:v>
                </c:pt>
                <c:pt idx="7">
                  <c:v>160</c:v>
                </c:pt>
                <c:pt idx="8">
                  <c:v>230</c:v>
                </c:pt>
                <c:pt idx="9">
                  <c:v>218</c:v>
                </c:pt>
                <c:pt idx="10">
                  <c:v>183</c:v>
                </c:pt>
                <c:pt idx="11">
                  <c:v>226</c:v>
                </c:pt>
                <c:pt idx="12">
                  <c:v>184</c:v>
                </c:pt>
                <c:pt idx="13">
                  <c:v>182</c:v>
                </c:pt>
                <c:pt idx="14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43016"/>
        <c:axId val="151643408"/>
      </c:barChart>
      <c:catAx>
        <c:axId val="151643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1643408"/>
        <c:crosses val="autoZero"/>
        <c:auto val="1"/>
        <c:lblAlgn val="ctr"/>
        <c:lblOffset val="100"/>
        <c:noMultiLvlLbl val="0"/>
      </c:catAx>
      <c:valAx>
        <c:axId val="1516434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643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332633425721139E-2"/>
          <c:y val="0.75589470190854369"/>
          <c:w val="7.3719635674757603E-2"/>
          <c:h val="0.10200358362271104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161469918558307"/>
          <c:y val="3.3392507473711357E-2"/>
          <c:w val="0.51625377419337737"/>
          <c:h val="0.867190058744416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Психолого-педагогическое образование (приклдной бакалавриат)</c:v>
                </c:pt>
                <c:pt idx="5">
                  <c:v>Психолого-педагогическое образование</c:v>
                </c:pt>
                <c:pt idx="6">
                  <c:v>Специальное (дефектологическое) образование</c:v>
                </c:pt>
                <c:pt idx="7">
                  <c:v>Профессиональное обучение</c:v>
                </c:pt>
                <c:pt idx="8">
                  <c:v>Музеология и охрана объектов культурного и природного наследия</c:v>
                </c:pt>
                <c:pt idx="9">
                  <c:v>Юриспруденция (внебюджет)</c:v>
                </c:pt>
                <c:pt idx="10">
                  <c:v>Перевод и переводоведение</c:v>
                </c:pt>
                <c:pt idx="11">
                  <c:v>Журналистика</c:v>
                </c:pt>
                <c:pt idx="12">
                  <c:v>Управление персоналом (внебюджет)</c:v>
                </c:pt>
                <c:pt idx="13">
                  <c:v>Теология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65.760000000000005</c:v>
                </c:pt>
                <c:pt idx="1">
                  <c:v>69.98</c:v>
                </c:pt>
                <c:pt idx="2">
                  <c:v>71.12</c:v>
                </c:pt>
                <c:pt idx="3">
                  <c:v>54.6</c:v>
                </c:pt>
                <c:pt idx="4">
                  <c:v>51.37</c:v>
                </c:pt>
                <c:pt idx="5">
                  <c:v>63.28</c:v>
                </c:pt>
                <c:pt idx="6">
                  <c:v>53.78</c:v>
                </c:pt>
                <c:pt idx="7">
                  <c:v>66.22</c:v>
                </c:pt>
                <c:pt idx="8">
                  <c:v>69.75</c:v>
                </c:pt>
                <c:pt idx="9">
                  <c:v>64.59</c:v>
                </c:pt>
                <c:pt idx="10">
                  <c:v>66.73</c:v>
                </c:pt>
                <c:pt idx="11">
                  <c:v>63.3</c:v>
                </c:pt>
                <c:pt idx="12">
                  <c:v>59.11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Лист1!$A$2:$A$15</c:f>
              <c:strCache>
                <c:ptCount val="14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Психолого-педагогическое образование (приклдной бакалавриат)</c:v>
                </c:pt>
                <c:pt idx="5">
                  <c:v>Психолого-педагогическое образование</c:v>
                </c:pt>
                <c:pt idx="6">
                  <c:v>Специальное (дефектологическое) образование</c:v>
                </c:pt>
                <c:pt idx="7">
                  <c:v>Профессиональное обучение</c:v>
                </c:pt>
                <c:pt idx="8">
                  <c:v>Музеология и охрана объектов культурного и природного наследия</c:v>
                </c:pt>
                <c:pt idx="9">
                  <c:v>Юриспруденция (внебюджет)</c:v>
                </c:pt>
                <c:pt idx="10">
                  <c:v>Перевод и переводоведение</c:v>
                </c:pt>
                <c:pt idx="11">
                  <c:v>Журналистика</c:v>
                </c:pt>
                <c:pt idx="12">
                  <c:v>Управление персоналом (внебюджет)</c:v>
                </c:pt>
                <c:pt idx="13">
                  <c:v>Теология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66.040000000000006</c:v>
                </c:pt>
                <c:pt idx="1">
                  <c:v>71.11</c:v>
                </c:pt>
                <c:pt idx="2">
                  <c:v>70.77</c:v>
                </c:pt>
                <c:pt idx="3">
                  <c:v>63.49</c:v>
                </c:pt>
                <c:pt idx="4">
                  <c:v>55.51</c:v>
                </c:pt>
                <c:pt idx="5">
                  <c:v>62.22</c:v>
                </c:pt>
                <c:pt idx="6">
                  <c:v>63.73</c:v>
                </c:pt>
                <c:pt idx="7">
                  <c:v>64.819999999999993</c:v>
                </c:pt>
                <c:pt idx="8">
                  <c:v>72.67</c:v>
                </c:pt>
                <c:pt idx="9">
                  <c:v>61.77</c:v>
                </c:pt>
                <c:pt idx="10">
                  <c:v>69.7</c:v>
                </c:pt>
                <c:pt idx="11">
                  <c:v>59.93</c:v>
                </c:pt>
                <c:pt idx="12">
                  <c:v>61.27</c:v>
                </c:pt>
                <c:pt idx="13">
                  <c:v>61.07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22808"/>
        <c:axId val="212623200"/>
      </c:barChart>
      <c:catAx>
        <c:axId val="212622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212623200"/>
        <c:crosses val="autoZero"/>
        <c:auto val="1"/>
        <c:lblAlgn val="ctr"/>
        <c:lblOffset val="100"/>
        <c:noMultiLvlLbl val="0"/>
      </c:catAx>
      <c:valAx>
        <c:axId val="212623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622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25879277889572E-3"/>
          <c:y val="0.93637920461593138"/>
          <c:w val="0.19763511917613996"/>
          <c:h val="6.14082980843606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66862174193004"/>
          <c:y val="3.5604935208479863E-2"/>
          <c:w val="0.55692418600744698"/>
          <c:h val="0.864977569942145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Иностранные (английский/французский) языки </c:v>
                </c:pt>
                <c:pt idx="12">
                  <c:v>Дошкольное образование/Начальное образование</c:v>
                </c:pt>
                <c:pt idx="13">
                  <c:v>Начальное образование/Информатика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74.2</c:v>
                </c:pt>
                <c:pt idx="1">
                  <c:v>76.39</c:v>
                </c:pt>
                <c:pt idx="2">
                  <c:v>68.72</c:v>
                </c:pt>
                <c:pt idx="3">
                  <c:v>63.55</c:v>
                </c:pt>
                <c:pt idx="4">
                  <c:v>69.459999999999994</c:v>
                </c:pt>
                <c:pt idx="5">
                  <c:v>71.36</c:v>
                </c:pt>
                <c:pt idx="6">
                  <c:v>63.62</c:v>
                </c:pt>
                <c:pt idx="7">
                  <c:v>57.62</c:v>
                </c:pt>
                <c:pt idx="8">
                  <c:v>82.88</c:v>
                </c:pt>
                <c:pt idx="9">
                  <c:v>76.67</c:v>
                </c:pt>
                <c:pt idx="10">
                  <c:v>75.02</c:v>
                </c:pt>
                <c:pt idx="12">
                  <c:v>64.540000000000006</c:v>
                </c:pt>
                <c:pt idx="13">
                  <c:v>62.81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Иностранные (английский/французский) языки </c:v>
                </c:pt>
                <c:pt idx="12">
                  <c:v>Дошкольное образование/Начальное образование</c:v>
                </c:pt>
                <c:pt idx="13">
                  <c:v>Начальное образование/Информатика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76.44</c:v>
                </c:pt>
                <c:pt idx="1">
                  <c:v>74.34</c:v>
                </c:pt>
                <c:pt idx="2">
                  <c:v>65.42</c:v>
                </c:pt>
                <c:pt idx="3">
                  <c:v>69.23</c:v>
                </c:pt>
                <c:pt idx="4">
                  <c:v>69.72</c:v>
                </c:pt>
                <c:pt idx="5">
                  <c:v>71.67</c:v>
                </c:pt>
                <c:pt idx="6">
                  <c:v>64.260000000000005</c:v>
                </c:pt>
                <c:pt idx="7">
                  <c:v>56.56</c:v>
                </c:pt>
                <c:pt idx="8">
                  <c:v>81.92</c:v>
                </c:pt>
                <c:pt idx="9">
                  <c:v>76.64</c:v>
                </c:pt>
                <c:pt idx="10">
                  <c:v>73.459999999999994</c:v>
                </c:pt>
                <c:pt idx="11">
                  <c:v>79.95</c:v>
                </c:pt>
                <c:pt idx="12">
                  <c:v>68.400000000000006</c:v>
                </c:pt>
                <c:pt idx="13">
                  <c:v>65.349999999999994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23984"/>
        <c:axId val="212624376"/>
      </c:barChart>
      <c:catAx>
        <c:axId val="212623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212624376"/>
        <c:crosses val="autoZero"/>
        <c:auto val="1"/>
        <c:lblAlgn val="ctr"/>
        <c:lblOffset val="100"/>
        <c:noMultiLvlLbl val="0"/>
      </c:catAx>
      <c:valAx>
        <c:axId val="212624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623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52494212476843"/>
          <c:y val="0.93637920461593138"/>
          <c:w val="0.19367111874651691"/>
          <c:h val="6.1408298084360609E-2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37150601746051"/>
          <c:y val="3.560493520847989E-2"/>
          <c:w val="0.64946572151012827"/>
          <c:h val="0.86497756994214547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Лист1!$A$2:$A$32</c:f>
              <c:strCache>
                <c:ptCount val="31"/>
                <c:pt idx="0">
                  <c:v>Ханты-Мансийский автономный округ</c:v>
                </c:pt>
                <c:pt idx="1">
                  <c:v>Чукотский автономный округ</c:v>
                </c:pt>
                <c:pt idx="2">
                  <c:v>Ямало-Ненецкий автономный округ</c:v>
                </c:pt>
                <c:pt idx="3">
                  <c:v>Республика Башкортастан</c:v>
                </c:pt>
                <c:pt idx="4">
                  <c:v>Республика Коми</c:v>
                </c:pt>
                <c:pt idx="5">
                  <c:v>Республика Крым</c:v>
                </c:pt>
                <c:pt idx="6">
                  <c:v>Республика Марий-Эл</c:v>
                </c:pt>
                <c:pt idx="7">
                  <c:v>Республика Мордовия</c:v>
                </c:pt>
                <c:pt idx="8">
                  <c:v>Республика Татарстан</c:v>
                </c:pt>
                <c:pt idx="9">
                  <c:v>Республика Удмурдия</c:v>
                </c:pt>
                <c:pt idx="10">
                  <c:v>Чувашская республика</c:v>
                </c:pt>
                <c:pt idx="11">
                  <c:v>Красноярский край</c:v>
                </c:pt>
                <c:pt idx="12">
                  <c:v>Брянская область</c:v>
                </c:pt>
                <c:pt idx="13">
                  <c:v>Астраханская
 область</c:v>
                </c:pt>
                <c:pt idx="14">
                  <c:v>Волгоградская область</c:v>
                </c:pt>
                <c:pt idx="15">
                  <c:v>Калужская область</c:v>
                </c:pt>
                <c:pt idx="16">
                  <c:v>Кемеровская область</c:v>
                </c:pt>
                <c:pt idx="17">
                  <c:v>Костромская область</c:v>
                </c:pt>
                <c:pt idx="18">
                  <c:v>Оренбургская область</c:v>
                </c:pt>
                <c:pt idx="19">
                  <c:v>Пензенская область</c:v>
                </c:pt>
                <c:pt idx="20">
                  <c:v>Самарская область</c:v>
                </c:pt>
                <c:pt idx="21">
                  <c:v>Саратовская область</c:v>
                </c:pt>
                <c:pt idx="22">
                  <c:v>Свердловская область</c:v>
                </c:pt>
                <c:pt idx="23">
                  <c:v>Челябинская область</c:v>
                </c:pt>
                <c:pt idx="24">
                  <c:v>Приморский край</c:v>
                </c:pt>
                <c:pt idx="25">
                  <c:v>г.Москва, Московская область</c:v>
                </c:pt>
                <c:pt idx="26">
                  <c:v>Санкт-Петербург</c:v>
                </c:pt>
                <c:pt idx="27">
                  <c:v>Китай</c:v>
                </c:pt>
                <c:pt idx="28">
                  <c:v>Туркменистан</c:v>
                </c:pt>
                <c:pt idx="29">
                  <c:v>Украина</c:v>
                </c:pt>
                <c:pt idx="30">
                  <c:v>Вьетнам</c:v>
                </c:pt>
              </c:strCache>
            </c:strRef>
          </c:cat>
          <c:val>
            <c:numRef>
              <c:f>Лист1!$C$2:$C$32</c:f>
              <c:numCache>
                <c:formatCode>General</c:formatCode>
                <c:ptCount val="31"/>
                <c:pt idx="1">
                  <c:v>1</c:v>
                </c:pt>
                <c:pt idx="3">
                  <c:v>1</c:v>
                </c:pt>
                <c:pt idx="7">
                  <c:v>1</c:v>
                </c:pt>
                <c:pt idx="8">
                  <c:v>23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  <c:pt idx="16">
                  <c:v>1</c:v>
                </c:pt>
                <c:pt idx="19">
                  <c:v>2</c:v>
                </c:pt>
                <c:pt idx="20">
                  <c:v>32</c:v>
                </c:pt>
                <c:pt idx="22">
                  <c:v>1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15</c:v>
                </c:pt>
                <c:pt idx="3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2625944"/>
        <c:axId val="215184264"/>
      </c:barChar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Лист1!$A$2:$A$32</c:f>
              <c:strCache>
                <c:ptCount val="31"/>
                <c:pt idx="0">
                  <c:v>Ханты-Мансийский автономный округ</c:v>
                </c:pt>
                <c:pt idx="1">
                  <c:v>Чукотский автономный округ</c:v>
                </c:pt>
                <c:pt idx="2">
                  <c:v>Ямало-Ненецкий автономный округ</c:v>
                </c:pt>
                <c:pt idx="3">
                  <c:v>Республика Башкортастан</c:v>
                </c:pt>
                <c:pt idx="4">
                  <c:v>Республика Коми</c:v>
                </c:pt>
                <c:pt idx="5">
                  <c:v>Республика Крым</c:v>
                </c:pt>
                <c:pt idx="6">
                  <c:v>Республика Марий-Эл</c:v>
                </c:pt>
                <c:pt idx="7">
                  <c:v>Республика Мордовия</c:v>
                </c:pt>
                <c:pt idx="8">
                  <c:v>Республика Татарстан</c:v>
                </c:pt>
                <c:pt idx="9">
                  <c:v>Республика Удмурдия</c:v>
                </c:pt>
                <c:pt idx="10">
                  <c:v>Чувашская республика</c:v>
                </c:pt>
                <c:pt idx="11">
                  <c:v>Красноярский край</c:v>
                </c:pt>
                <c:pt idx="12">
                  <c:v>Брянская область</c:v>
                </c:pt>
                <c:pt idx="13">
                  <c:v>Астраханская
 область</c:v>
                </c:pt>
                <c:pt idx="14">
                  <c:v>Волгоградская область</c:v>
                </c:pt>
                <c:pt idx="15">
                  <c:v>Калужская область</c:v>
                </c:pt>
                <c:pt idx="16">
                  <c:v>Кемеровская область</c:v>
                </c:pt>
                <c:pt idx="17">
                  <c:v>Костромская область</c:v>
                </c:pt>
                <c:pt idx="18">
                  <c:v>Оренбургская область</c:v>
                </c:pt>
                <c:pt idx="19">
                  <c:v>Пензенская область</c:v>
                </c:pt>
                <c:pt idx="20">
                  <c:v>Самарская область</c:v>
                </c:pt>
                <c:pt idx="21">
                  <c:v>Саратовская область</c:v>
                </c:pt>
                <c:pt idx="22">
                  <c:v>Свердловская область</c:v>
                </c:pt>
                <c:pt idx="23">
                  <c:v>Челябинская область</c:v>
                </c:pt>
                <c:pt idx="24">
                  <c:v>Приморский край</c:v>
                </c:pt>
                <c:pt idx="25">
                  <c:v>г.Москва, Московская область</c:v>
                </c:pt>
                <c:pt idx="26">
                  <c:v>Санкт-Петербург</c:v>
                </c:pt>
                <c:pt idx="27">
                  <c:v>Китай</c:v>
                </c:pt>
                <c:pt idx="28">
                  <c:v>Туркменистан</c:v>
                </c:pt>
                <c:pt idx="29">
                  <c:v>Украина</c:v>
                </c:pt>
                <c:pt idx="30">
                  <c:v>Вьетнам</c:v>
                </c:pt>
              </c:strCache>
            </c:str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47</c:v>
                </c:pt>
                <c:pt idx="10">
                  <c:v>6</c:v>
                </c:pt>
                <c:pt idx="11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30</c:v>
                </c:pt>
                <c:pt idx="21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3</c:v>
                </c:pt>
                <c:pt idx="28">
                  <c:v>14</c:v>
                </c:pt>
                <c:pt idx="2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25944"/>
        <c:axId val="215184264"/>
      </c:barChart>
      <c:catAx>
        <c:axId val="212625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215184264"/>
        <c:crosses val="autoZero"/>
        <c:auto val="1"/>
        <c:lblAlgn val="ctr"/>
        <c:lblOffset val="100"/>
        <c:noMultiLvlLbl val="0"/>
      </c:catAx>
      <c:valAx>
        <c:axId val="215184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2625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1BFAB-6C03-4CCD-A292-4C0406107AA7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FDE1-BC04-4A0A-84CF-0EBDF7DDD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0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0FDE1-BC04-4A0A-84CF-0EBDF7DDD67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2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94A8-A5EC-4AA5-A7A9-89040EFFEA45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0" y="-603250"/>
            <a:ext cx="9906000" cy="1655763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0" y="4724400"/>
            <a:ext cx="9906000" cy="213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A4CBF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" name="Picture 32" descr="forfon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3479800"/>
            <a:ext cx="1155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01_world"/>
          <p:cNvPicPr>
            <a:picLocks noChangeAspect="1" noChangeArrowheads="1"/>
          </p:cNvPicPr>
          <p:nvPr/>
        </p:nvPicPr>
        <p:blipFill>
          <a:blip r:embed="rId3"/>
          <a:srcRect b="27940"/>
          <a:stretch>
            <a:fillRect/>
          </a:stretch>
        </p:blipFill>
        <p:spPr bwMode="auto">
          <a:xfrm>
            <a:off x="-303213" y="1773238"/>
            <a:ext cx="10566401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-2608263" y="2852738"/>
            <a:ext cx="5416551" cy="3603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-2608263" y="3213100"/>
            <a:ext cx="5416551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-2608263" y="2492375"/>
            <a:ext cx="5416551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-519113" y="1628775"/>
            <a:ext cx="2592388" cy="25923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8148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" name="Picture 6" descr="original_metal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6703" y="2096432"/>
            <a:ext cx="1861183" cy="168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0" y="47974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-19050" y="5734050"/>
            <a:ext cx="992505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" name="Text Box 2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92413" y="58769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Приступить к просмотру</a:t>
            </a:r>
          </a:p>
        </p:txBody>
      </p:sp>
      <p:sp>
        <p:nvSpPr>
          <p:cNvPr id="60" name="Text Box 2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2792413" y="63087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выход</a:t>
            </a:r>
          </a:p>
        </p:txBody>
      </p:sp>
      <p:pic>
        <p:nvPicPr>
          <p:cNvPr id="61" name="Picture 4" descr="Эмблема УлГП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7355" y="2133600"/>
            <a:ext cx="1613933" cy="165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3944938" y="2565400"/>
            <a:ext cx="4525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60A4F6"/>
                </a:solidFill>
              </a:rPr>
              <a:t>УЛЬЯНОВСКИЙ ГОСУДАРСТВЕННЫЙ </a:t>
            </a:r>
          </a:p>
          <a:p>
            <a:r>
              <a:rPr lang="ru-RU" b="1" dirty="0">
                <a:solidFill>
                  <a:srgbClr val="60A4F6"/>
                </a:solidFill>
              </a:rPr>
              <a:t>ПЕДАГОГИЧЕСКИЙ УНИВЕРСИТЕТ </a:t>
            </a:r>
          </a:p>
          <a:p>
            <a:r>
              <a:rPr lang="ru-RU" b="1" dirty="0">
                <a:solidFill>
                  <a:srgbClr val="60A4F6"/>
                </a:solidFill>
              </a:rPr>
              <a:t>ИМЕНИ И.Н. УЛЬЯНОВА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5786" y="642918"/>
            <a:ext cx="7985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Приемная кампания 2016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6 -0.00093 L 0.56953 -0.000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976 -0.00116 L 0.56953 -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976 -0.00254 L 0.56953 -0.002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9" grpId="0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ПОСТУПЛЕНИЕ ПО РЕГИОНАМ РОССИИ ИНОСТРАННЫХ ГОСУДАРСТВ НА ОЧНОЙ ФОРМЕ ОБУЧЕНИЯ (БЮДЖЕТ/ВНЕБЮДЖЕТ) 2015-2016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75401932"/>
              </p:ext>
            </p:extLst>
          </p:nvPr>
        </p:nvGraphicFramePr>
        <p:xfrm>
          <a:off x="179512" y="764704"/>
          <a:ext cx="8733086" cy="588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ПРЕДЛОЖЕНИЯ ПОСТУПАЮЩИХ ВЫПУСКНИКОВ С ИХ ФАКТИЧЕСКИМ ПОСТУПЛЕНИЕМ 2016 ГОД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83778"/>
              </p:ext>
            </p:extLst>
          </p:nvPr>
        </p:nvGraphicFramePr>
        <p:xfrm>
          <a:off x="179512" y="857234"/>
          <a:ext cx="8784974" cy="5884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7737"/>
                <a:gridCol w="959279"/>
                <a:gridCol w="1077085"/>
                <a:gridCol w="1077085"/>
                <a:gridCol w="1077085"/>
                <a:gridCol w="1080450"/>
                <a:gridCol w="646253"/>
              </a:tblGrid>
              <a:tr h="299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Районы/Город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Предложение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Поступление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группы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598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всего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выпускников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УлГПУ, чел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% от общего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количества поступающих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всего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поступило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от количества предложений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Димитровград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</a:rPr>
                        <a:t>Старокулаткинский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Николаевский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Сурский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Цильнинский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Новоспасский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Чердаклинский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Карсунский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Ульяновск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Кузоватовский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Радищевский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27,77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Вешкаймский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Новоульяновск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31,14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Тереньгульский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22,98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55,0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Майнский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Базарносызганский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Ульяновский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Сенгилеевский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22,36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Барышский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Новомалыклинский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24,32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Старомайнский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21,79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Мелекесский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27,11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Павловский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22,22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  <a:tr h="199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Инзенский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итого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b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17,77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ctr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1" marR="7671" marT="7671" marB="0" anchor="b">
                    <a:solidFill>
                      <a:schemeClr val="accent1">
                        <a:tint val="20000"/>
                        <a:alpha val="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636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СРАВНЕНИЕ ПЛАНА ПРИЕМА ОЧНОЙФОРМЫ ОБУЧЕНИЯ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(МЕСТА ФИНАНСИРУЕМЫЕ ИЗ ФЕДЕРАЛЬНОГО БЮДЖЕТА) 2015, 2016 года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84662"/>
              </p:ext>
            </p:extLst>
          </p:nvPr>
        </p:nvGraphicFramePr>
        <p:xfrm>
          <a:off x="251520" y="476676"/>
          <a:ext cx="8568951" cy="6131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4856"/>
                <a:gridCol w="1170385"/>
                <a:gridCol w="804640"/>
                <a:gridCol w="731491"/>
                <a:gridCol w="1288289"/>
                <a:gridCol w="604645"/>
                <a:gridCol w="604645"/>
              </a:tblGrid>
              <a:tr h="398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Направление подготовки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Квалификация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План приема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Квалификация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План приема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Бакалавр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Магистр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Управление персоналом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Социальная работа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Педагогическое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Сервис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Психолого-педагогическое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40↑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1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Специальное (дефектологическое)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Профессиональное обучение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1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Педагогическое образование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(</a:t>
                      </a:r>
                      <a:r>
                        <a:rPr lang="ru-RU" sz="1400" u="none" strike="noStrike" dirty="0">
                          <a:effectLst/>
                        </a:rPr>
                        <a:t>с 2 профилями подготовки)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370↑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Теология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25↑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1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Музеология и охрана объектов культурного и природного наследия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8↑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Квота МОН для иностранных граждан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8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Итого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7" marR="9077" marT="9077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52945"/>
              </p:ext>
            </p:extLst>
          </p:nvPr>
        </p:nvGraphicFramePr>
        <p:xfrm>
          <a:off x="136483" y="404664"/>
          <a:ext cx="8871033" cy="612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828"/>
                <a:gridCol w="654420"/>
                <a:gridCol w="353706"/>
                <a:gridCol w="532262"/>
                <a:gridCol w="532262"/>
                <a:gridCol w="432463"/>
                <a:gridCol w="532262"/>
                <a:gridCol w="532262"/>
                <a:gridCol w="555276"/>
                <a:gridCol w="548628"/>
                <a:gridCol w="416399"/>
                <a:gridCol w="389741"/>
                <a:gridCol w="532262"/>
                <a:gridCol w="532262"/>
              </a:tblGrid>
              <a:tr h="2551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НАПРАВЛЕНИЯ ПОДГОТОВКИ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(СПЕЦИАЛЬНОСТИ)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ЗАЧИСЛЕННО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Академический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Прикладной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Специалитет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Магистратура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БЮДЖЕТНЫЕ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</a:tr>
              <a:tr h="1160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67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 </a:t>
                      </a:r>
                      <a:b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(с двумя профилями подготовки)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Психолого-педагогическое образование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846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17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Юриспруденция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753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Музеология  и охрана объектов культурного и природного наследия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128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Социальная работа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1288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Журналистика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1339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Биология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1339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Теология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Управление персоналом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306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Перевод и переводоведение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5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368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КОЛИЧЕСТВО ЗАЧИСЛЕННЫХ НА ОЧНУЮ ФОРМУ ОБУЧЕНИЯ, 2016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73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ОБЩИЙ КОНКУРС НА </a:t>
            </a:r>
            <a:r>
              <a:rPr lang="ru-RU" sz="2000" b="1" dirty="0" smtClean="0">
                <a:solidFill>
                  <a:schemeClr val="bg1"/>
                </a:solidFill>
              </a:rPr>
              <a:t>ОЧНОЙ ФОРМЕ ОБУЧЕНИЯ, 2016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418511"/>
              </p:ext>
            </p:extLst>
          </p:nvPr>
        </p:nvGraphicFramePr>
        <p:xfrm>
          <a:off x="428596" y="404664"/>
          <a:ext cx="8319868" cy="6320136"/>
        </p:xfrm>
        <a:graphic>
          <a:graphicData uri="http://schemas.openxmlformats.org/drawingml/2006/table">
            <a:tbl>
              <a:tblPr/>
              <a:tblGrid>
                <a:gridCol w="4449406"/>
                <a:gridCol w="1081707"/>
                <a:gridCol w="1081707"/>
                <a:gridCol w="834887"/>
                <a:gridCol w="872161"/>
              </a:tblGrid>
              <a:tr h="3715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НАПРАВЛЕНИЯ ПОДГОТОВКИ 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(СПЕЦИАЛЬНОСТИ)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конкурс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(чел./место)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ВНЕБЮДЖЕТНЫЕ МЕСТА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МАГИСТРАТУРА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2,5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Педагогическое образование (с двумя профилями подготовки)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2,7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4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Психолого-педагогическое образование 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Психолого-педагогическое образование Прикладной бакалавриат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Профессиональное обучение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Специальное (дефектологическое)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Юриспруденция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4,7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Музеология  и охрана объектов культурного и природного наследия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Социальная работа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Журналистика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Управление персоналом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8,6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Перевод и переводоведение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5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Среднее 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15,7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82552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ОБЩИЙ КОНКУРС НА </a:t>
            </a:r>
            <a:r>
              <a:rPr lang="ru-RU" sz="1600" b="1" dirty="0" smtClean="0">
                <a:solidFill>
                  <a:schemeClr val="bg1"/>
                </a:solidFill>
              </a:rPr>
              <a:t>ОЧНОЙ ФОРМЕ ОБУЧЕНИЯ, 2016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217228"/>
              </p:ext>
            </p:extLst>
          </p:nvPr>
        </p:nvGraphicFramePr>
        <p:xfrm>
          <a:off x="179512" y="571480"/>
          <a:ext cx="8715436" cy="5610533"/>
        </p:xfrm>
        <a:graphic>
          <a:graphicData uri="http://schemas.openxmlformats.org/drawingml/2006/table">
            <a:tbl>
              <a:tblPr/>
              <a:tblGrid>
                <a:gridCol w="5865489"/>
                <a:gridCol w="1425845"/>
                <a:gridCol w="1424102"/>
              </a:tblGrid>
              <a:tr h="4813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образование(с двумя профилями подготовки)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конкурс 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(чел./место)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История/Обществознание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Русский язык/Литература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Биология/Химия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География/Экология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21,5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Математика/Иностранный язык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Физика/Математика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Физическая культура/Безопасность жизнедеятельности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Технология/Информатика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(английский/немецкий)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(немецкий/английский)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(французский/английский)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Иностранные (английский/французский) языки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Дошкольное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образование/Начальное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образование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20,4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Начальное образование/Информатика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78154481"/>
              </p:ext>
            </p:extLst>
          </p:nvPr>
        </p:nvGraphicFramePr>
        <p:xfrm>
          <a:off x="153742" y="-243408"/>
          <a:ext cx="883651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0"/>
            <a:ext cx="8401080" cy="9087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(общий конкурс, бюджетные </a:t>
            </a:r>
            <a:r>
              <a:rPr lang="ru-RU" sz="2400" b="1" dirty="0" smtClean="0">
                <a:solidFill>
                  <a:schemeClr val="bg1"/>
                </a:solidFill>
              </a:rPr>
              <a:t>места) 2015-2016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Педагогическое образование (с двумя профилями подготовки) 2015-2016 год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20538591"/>
              </p:ext>
            </p:extLst>
          </p:nvPr>
        </p:nvGraphicFramePr>
        <p:xfrm>
          <a:off x="467544" y="1052736"/>
          <a:ext cx="8572560" cy="570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СРЕДНИЙ БАЛЛ ЕГЭ НА ОЧНОЙ ФОРМЕ ОБУЧЕНИЯ (БЮДЖЕТ/ВНЕБЮДЖЕТ</a:t>
            </a:r>
            <a:r>
              <a:rPr lang="ru-RU" sz="2400" b="1" smtClean="0">
                <a:solidFill>
                  <a:schemeClr val="bg1"/>
                </a:solidFill>
              </a:rPr>
              <a:t>) </a:t>
            </a:r>
            <a:br>
              <a:rPr lang="ru-RU" sz="2400" b="1" smtClean="0">
                <a:solidFill>
                  <a:schemeClr val="bg1"/>
                </a:solidFill>
              </a:rPr>
            </a:br>
            <a:r>
              <a:rPr lang="ru-RU" sz="2400" b="1" smtClean="0">
                <a:solidFill>
                  <a:schemeClr val="bg1"/>
                </a:solidFill>
              </a:rPr>
              <a:t>2015-2016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2537693"/>
              </p:ext>
            </p:extLst>
          </p:nvPr>
        </p:nvGraphicFramePr>
        <p:xfrm>
          <a:off x="357158" y="857232"/>
          <a:ext cx="8679338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СРЕДНИЙ БАЛЛ ЕГЭ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Педагогическое образование (с двумя профилями подготовки) </a:t>
            </a:r>
            <a:r>
              <a:rPr lang="ru-RU" sz="1800" b="1" dirty="0" smtClean="0">
                <a:solidFill>
                  <a:schemeClr val="bg1"/>
                </a:solidFill>
              </a:rPr>
              <a:t>2015-2016 </a:t>
            </a:r>
            <a:r>
              <a:rPr lang="ru-RU" sz="1800" b="1" dirty="0">
                <a:solidFill>
                  <a:schemeClr val="bg1"/>
                </a:solidFill>
              </a:rPr>
              <a:t>год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36361249"/>
              </p:ext>
            </p:extLst>
          </p:nvPr>
        </p:nvGraphicFramePr>
        <p:xfrm>
          <a:off x="179512" y="857232"/>
          <a:ext cx="8856984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9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654</Words>
  <Application>Microsoft Office PowerPoint</Application>
  <PresentationFormat>Экран (4:3)</PresentationFormat>
  <Paragraphs>534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Cyr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ОБЩИЙ КОНКУРС НА ОЧНОЙ ФОРМЕ ОБУЧЕНИЯ, 2016 </vt:lpstr>
      <vt:lpstr>ОБЩИЙ КОНКУРС НА ОЧНОЙ ФОРМЕ ОБУЧЕНИЯ, 2016</vt:lpstr>
      <vt:lpstr> ПРОХОДНЫЕ БАЛЛЫ НА ОЧНОЙ ФОРМЕ ОБУЧЕНИЯ (общий конкурс, бюджетные места) 2015-2016</vt:lpstr>
      <vt:lpstr>ПРОХОДНЫЕ БАЛЛЫ НА ОЧНОЙ ФОРМЕ ОБУЧЕНИЯ  Педагогическое образование (с двумя профилями подготовки) 2015-2016 год</vt:lpstr>
      <vt:lpstr>СРЕДНИЙ БАЛЛ ЕГЭ НА ОЧНОЙ ФОРМЕ ОБУЧЕНИЯ (БЮДЖЕТ/ВНЕБЮДЖЕТ)  2015-2016</vt:lpstr>
      <vt:lpstr>СРЕДНИЙ БАЛЛ ЕГЭ НА ОЧНОЙ ФОРМЕ ОБУЧЕНИЯ Педагогическое образование (с двумя профилями подготовки) 2015-2016 год</vt:lpstr>
      <vt:lpstr>ПОСТУПЛЕНИЕ ПО РЕГИОНАМ РОССИИ ИНОСТРАННЫХ ГОСУДАРСТВ НА ОЧНОЙ ФОРМЕ ОБУЧЕНИЯ (БЮДЖЕТ/ВНЕБЮДЖЕТ) 2015-2016</vt:lpstr>
      <vt:lpstr>ПРЕДЛОЖЕНИЯ ПОСТУПАЮЩИХ ВЫПУСКНИКОВ С ИХ ФАКТИЧЕСКИМ ПОСТУПЛЕНИЕМ 2016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ПРИЕМНАЯ КАМПАНИЯ 2012  ФГБОУ ВПО «Ульяновский государственный педагогический университет имени И.Н. Ульянова»</dc:title>
  <dc:creator>пользователь</dc:creator>
  <cp:lastModifiedBy>Алеев Фарид Талгатович</cp:lastModifiedBy>
  <cp:revision>158</cp:revision>
  <cp:lastPrinted>2016-08-30T06:24:58Z</cp:lastPrinted>
  <dcterms:created xsi:type="dcterms:W3CDTF">2012-08-30T05:56:00Z</dcterms:created>
  <dcterms:modified xsi:type="dcterms:W3CDTF">2016-08-30T06:41:29Z</dcterms:modified>
</cp:coreProperties>
</file>